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9"/>
  </p:notesMasterIdLst>
  <p:sldIdLst>
    <p:sldId id="256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4" r:id="rId12"/>
    <p:sldId id="278" r:id="rId13"/>
    <p:sldId id="268" r:id="rId14"/>
    <p:sldId id="269" r:id="rId15"/>
    <p:sldId id="270" r:id="rId16"/>
    <p:sldId id="266" r:id="rId17"/>
    <p:sldId id="267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9" r:id="rId33"/>
    <p:sldId id="288" r:id="rId34"/>
    <p:sldId id="287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0" r:id="rId45"/>
    <p:sldId id="301" r:id="rId46"/>
    <p:sldId id="303" r:id="rId47"/>
    <p:sldId id="304" r:id="rId48"/>
    <p:sldId id="305" r:id="rId49"/>
    <p:sldId id="307" r:id="rId50"/>
    <p:sldId id="308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8" r:id="rId59"/>
    <p:sldId id="319" r:id="rId60"/>
    <p:sldId id="320" r:id="rId61"/>
    <p:sldId id="321" r:id="rId62"/>
    <p:sldId id="322" r:id="rId63"/>
    <p:sldId id="324" r:id="rId64"/>
    <p:sldId id="323" r:id="rId65"/>
    <p:sldId id="317" r:id="rId66"/>
    <p:sldId id="309" r:id="rId67"/>
    <p:sldId id="326" r:id="rId68"/>
  </p:sldIdLst>
  <p:sldSz cx="9286875" cy="4619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55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2" autoAdjust="0"/>
    <p:restoredTop sz="87037" autoAdjust="0"/>
  </p:normalViewPr>
  <p:slideViewPr>
    <p:cSldViewPr snapToGrid="0">
      <p:cViewPr varScale="1">
        <p:scale>
          <a:sx n="145" d="100"/>
          <a:sy n="145" d="100"/>
        </p:scale>
        <p:origin x="480" y="102"/>
      </p:cViewPr>
      <p:guideLst>
        <p:guide orient="horz" pos="1455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90781-CC98-4A52-BB4D-F581E1782848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" y="1143000"/>
            <a:ext cx="6203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01AC2-95FA-402E-B45C-60ACAE4B9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06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766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488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71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938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07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528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972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3746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628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285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157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142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3427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7730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516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530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13444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27044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81203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28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278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049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1AC2-95FA-402E-B45C-60ACAE4B95E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40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8144A1E8-E350-40D1-BCB8-ABE898B025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919" y="4412045"/>
            <a:ext cx="847955" cy="20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0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58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5920" y="245952"/>
            <a:ext cx="2002482" cy="39149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8473" y="245952"/>
            <a:ext cx="5891361" cy="39149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18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8CB66-E3A7-4E25-A2DC-B15BBD800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463" y="755650"/>
            <a:ext cx="6965950" cy="16081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B589E-3258-48BC-A355-F1EA936EA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463" y="2425700"/>
            <a:ext cx="6965950" cy="1116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DA44E-7F58-42B0-A447-5F7D8289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9750C-3B7E-4F72-8E08-1978952C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6F414-314D-42DE-8FA9-2965C4F86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6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8AD0C-1101-4F0B-908F-FA657BE84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AF106-1C0B-4FE7-8DF1-F05AC632F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00CA2-DFEC-442C-9D6A-DB54B5AF2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ED2F-6BF5-4526-84AB-DA6DB9ED3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8D37E-D690-432A-B2D9-705A54E4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436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F9D6-559F-4C4F-B8D5-6D4EEBEFF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413" y="1150938"/>
            <a:ext cx="8010525" cy="19224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B0212-30E5-4D6E-A836-724E37F2E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413" y="3090863"/>
            <a:ext cx="8010525" cy="10112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FBA6C-4B58-4CD1-9F49-E7B8A5D07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5131C-9F4E-42B6-94DC-8071BEEB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CB568-976E-42C6-A1A8-54CB2791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794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C0F8-E4C2-4758-8086-80BFE0AD1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5BD2D-F846-442B-AB01-CD2FB82E5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175" y="1230313"/>
            <a:ext cx="3929063" cy="293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6EC88-83AC-4B27-9268-D63E47817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9638" y="1230313"/>
            <a:ext cx="3929062" cy="293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69573-4A7C-43A9-B74C-F4F81851B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3F8F1-B7DA-4999-896D-3023C9D9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0287B-91EF-42CA-BC14-1C2318F23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047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6AB26-2A3E-42C3-B4A9-B63FF4EF2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3" y="246063"/>
            <a:ext cx="8010525" cy="8921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CBCC9-11BD-4A12-8617-C8BEEC0FE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763" y="1131888"/>
            <a:ext cx="3929062" cy="555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355DC-139B-4882-B1BA-04C263C83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763" y="1687513"/>
            <a:ext cx="3929062" cy="24812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35226D-092E-4643-BAB5-BA713BECC0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02175" y="1131888"/>
            <a:ext cx="3948113" cy="555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5CF8F5-F99C-4B2B-BBED-BD1EDDF8D9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02175" y="1687513"/>
            <a:ext cx="3948113" cy="24812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063862-BAE0-4B62-9B85-B395F396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D43AB9-127F-4139-A63C-A2DB6ED9F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80F03A-4D63-4E68-A571-3AA68897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6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8015-A7F8-45D6-AA92-3462045D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393059-71F8-4E05-B627-D8358BAD0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13DFCD-0E1E-4C25-9A26-E81B2BBD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565AF8-F99D-4813-92F7-2B0E3AC7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912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A18220-3BBC-41FF-AF20-4836F5158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94AA10-F7D1-4C11-9C8D-715799C4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23C63-9086-4B5F-A8AC-C845DF96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889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1B41C-26D4-45C1-A760-77B1C8C44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3" y="307975"/>
            <a:ext cx="2995612" cy="107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4F81E-2D41-4BD8-B385-30AF5F63B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113" y="665163"/>
            <a:ext cx="4702175" cy="3282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A92E5-9C37-45DC-94D6-38FB58BD7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763" y="1385888"/>
            <a:ext cx="2995612" cy="2566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06D04-8524-4F1F-B1A1-3CA0B4F14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51278-061F-49BE-A692-A60E7BF98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CF726-73D2-44AD-93AA-AF2C66D4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01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5889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B5FF9-4E6A-4624-A72A-F7C626827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63" y="307975"/>
            <a:ext cx="2995612" cy="107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84B7EA-A4E8-480B-8514-A2E6A8D71A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948113" y="665163"/>
            <a:ext cx="4702175" cy="32829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1256EB-2775-4D1A-BB71-29B0228CE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763" y="1385888"/>
            <a:ext cx="2995612" cy="2566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00EE3-553E-4023-91CF-BA16C21B8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E468B-591F-4A8C-BDC1-6FCFD8606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01CE7-1759-4A68-A254-CEACF76F8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833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AA3BA-1360-4836-8186-6D759B697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E26219-1E22-4175-A36D-98CAB744A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CF11C-23DF-4912-A8CB-377776FEE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1E6BF-A1E4-4FDA-B66C-84C93123C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5C90-1239-42BE-B6B5-0BF7529A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305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6CB7E-AE94-47AB-953A-E2E94EC97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46863" y="246063"/>
            <a:ext cx="2001837" cy="3914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9E8A9-C813-4D43-99BE-9D431367B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8175" y="246063"/>
            <a:ext cx="5856288" cy="3914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67785-2656-4B89-A68F-20042323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059C5-441A-43BD-BA76-C310C8A69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FEE47-4CEC-4972-86BF-70E648256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59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636" y="1151699"/>
            <a:ext cx="8009930" cy="1921635"/>
          </a:xfrm>
        </p:spPr>
        <p:txBody>
          <a:bodyPr anchor="b"/>
          <a:lstStyle>
            <a:lvl1pPr>
              <a:defRPr sz="40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636" y="3091513"/>
            <a:ext cx="8009930" cy="1010543"/>
          </a:xfrm>
        </p:spPr>
        <p:txBody>
          <a:bodyPr/>
          <a:lstStyle>
            <a:lvl1pPr marL="0" indent="0">
              <a:buNone/>
              <a:defRPr sz="1617">
                <a:solidFill>
                  <a:schemeClr val="tx1">
                    <a:tint val="75000"/>
                  </a:schemeClr>
                </a:solidFill>
              </a:defRPr>
            </a:lvl1pPr>
            <a:lvl2pPr marL="307970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2pPr>
            <a:lvl3pPr marL="615940" indent="0">
              <a:buNone/>
              <a:defRPr sz="1212">
                <a:solidFill>
                  <a:schemeClr val="tx1">
                    <a:tint val="75000"/>
                  </a:schemeClr>
                </a:solidFill>
              </a:defRPr>
            </a:lvl3pPr>
            <a:lvl4pPr marL="923910" indent="0">
              <a:buNone/>
              <a:defRPr sz="1078">
                <a:solidFill>
                  <a:schemeClr val="tx1">
                    <a:tint val="75000"/>
                  </a:schemeClr>
                </a:solidFill>
              </a:defRPr>
            </a:lvl4pPr>
            <a:lvl5pPr marL="1231880" indent="0">
              <a:buNone/>
              <a:defRPr sz="1078">
                <a:solidFill>
                  <a:schemeClr val="tx1">
                    <a:tint val="75000"/>
                  </a:schemeClr>
                </a:solidFill>
              </a:defRPr>
            </a:lvl5pPr>
            <a:lvl6pPr marL="1539850" indent="0">
              <a:buNone/>
              <a:defRPr sz="1078">
                <a:solidFill>
                  <a:schemeClr val="tx1">
                    <a:tint val="75000"/>
                  </a:schemeClr>
                </a:solidFill>
              </a:defRPr>
            </a:lvl6pPr>
            <a:lvl7pPr marL="1847820" indent="0">
              <a:buNone/>
              <a:defRPr sz="1078">
                <a:solidFill>
                  <a:schemeClr val="tx1">
                    <a:tint val="75000"/>
                  </a:schemeClr>
                </a:solidFill>
              </a:defRPr>
            </a:lvl7pPr>
            <a:lvl8pPr marL="2155789" indent="0">
              <a:buNone/>
              <a:defRPr sz="1078">
                <a:solidFill>
                  <a:schemeClr val="tx1">
                    <a:tint val="75000"/>
                  </a:schemeClr>
                </a:solidFill>
              </a:defRPr>
            </a:lvl8pPr>
            <a:lvl9pPr marL="2463759" indent="0">
              <a:buNone/>
              <a:defRPr sz="10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28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473" y="1229761"/>
            <a:ext cx="3946922" cy="29311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1480" y="1229761"/>
            <a:ext cx="3946922" cy="29311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71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682" y="245953"/>
            <a:ext cx="8009930" cy="8929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683" y="1132450"/>
            <a:ext cx="3928783" cy="554996"/>
          </a:xfrm>
        </p:spPr>
        <p:txBody>
          <a:bodyPr anchor="b"/>
          <a:lstStyle>
            <a:lvl1pPr marL="0" indent="0">
              <a:buNone/>
              <a:defRPr sz="1617" b="1"/>
            </a:lvl1pPr>
            <a:lvl2pPr marL="307970" indent="0">
              <a:buNone/>
              <a:defRPr sz="1347" b="1"/>
            </a:lvl2pPr>
            <a:lvl3pPr marL="615940" indent="0">
              <a:buNone/>
              <a:defRPr sz="1212" b="1"/>
            </a:lvl3pPr>
            <a:lvl4pPr marL="923910" indent="0">
              <a:buNone/>
              <a:defRPr sz="1078" b="1"/>
            </a:lvl4pPr>
            <a:lvl5pPr marL="1231880" indent="0">
              <a:buNone/>
              <a:defRPr sz="1078" b="1"/>
            </a:lvl5pPr>
            <a:lvl6pPr marL="1539850" indent="0">
              <a:buNone/>
              <a:defRPr sz="1078" b="1"/>
            </a:lvl6pPr>
            <a:lvl7pPr marL="1847820" indent="0">
              <a:buNone/>
              <a:defRPr sz="1078" b="1"/>
            </a:lvl7pPr>
            <a:lvl8pPr marL="2155789" indent="0">
              <a:buNone/>
              <a:defRPr sz="1078" b="1"/>
            </a:lvl8pPr>
            <a:lvl9pPr marL="2463759" indent="0">
              <a:buNone/>
              <a:defRPr sz="10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683" y="1687447"/>
            <a:ext cx="3928783" cy="24819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481" y="1132450"/>
            <a:ext cx="3948131" cy="554996"/>
          </a:xfrm>
        </p:spPr>
        <p:txBody>
          <a:bodyPr anchor="b"/>
          <a:lstStyle>
            <a:lvl1pPr marL="0" indent="0">
              <a:buNone/>
              <a:defRPr sz="1617" b="1"/>
            </a:lvl1pPr>
            <a:lvl2pPr marL="307970" indent="0">
              <a:buNone/>
              <a:defRPr sz="1347" b="1"/>
            </a:lvl2pPr>
            <a:lvl3pPr marL="615940" indent="0">
              <a:buNone/>
              <a:defRPr sz="1212" b="1"/>
            </a:lvl3pPr>
            <a:lvl4pPr marL="923910" indent="0">
              <a:buNone/>
              <a:defRPr sz="1078" b="1"/>
            </a:lvl4pPr>
            <a:lvl5pPr marL="1231880" indent="0">
              <a:buNone/>
              <a:defRPr sz="1078" b="1"/>
            </a:lvl5pPr>
            <a:lvl6pPr marL="1539850" indent="0">
              <a:buNone/>
              <a:defRPr sz="1078" b="1"/>
            </a:lvl6pPr>
            <a:lvl7pPr marL="1847820" indent="0">
              <a:buNone/>
              <a:defRPr sz="1078" b="1"/>
            </a:lvl7pPr>
            <a:lvl8pPr marL="2155789" indent="0">
              <a:buNone/>
              <a:defRPr sz="1078" b="1"/>
            </a:lvl8pPr>
            <a:lvl9pPr marL="2463759" indent="0">
              <a:buNone/>
              <a:defRPr sz="10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481" y="1687447"/>
            <a:ext cx="3948131" cy="24819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8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73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3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682" y="307975"/>
            <a:ext cx="2995259" cy="1077913"/>
          </a:xfrm>
        </p:spPr>
        <p:txBody>
          <a:bodyPr anchor="b"/>
          <a:lstStyle>
            <a:lvl1pPr>
              <a:defRPr sz="21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132" y="665141"/>
            <a:ext cx="4701480" cy="3282928"/>
          </a:xfrm>
        </p:spPr>
        <p:txBody>
          <a:bodyPr/>
          <a:lstStyle>
            <a:lvl1pPr>
              <a:defRPr sz="2156"/>
            </a:lvl1pPr>
            <a:lvl2pPr>
              <a:defRPr sz="1886"/>
            </a:lvl2pPr>
            <a:lvl3pPr>
              <a:defRPr sz="1617"/>
            </a:lvl3pPr>
            <a:lvl4pPr>
              <a:defRPr sz="1347"/>
            </a:lvl4pPr>
            <a:lvl5pPr>
              <a:defRPr sz="1347"/>
            </a:lvl5pPr>
            <a:lvl6pPr>
              <a:defRPr sz="1347"/>
            </a:lvl6pPr>
            <a:lvl7pPr>
              <a:defRPr sz="1347"/>
            </a:lvl7pPr>
            <a:lvl8pPr>
              <a:defRPr sz="1347"/>
            </a:lvl8pPr>
            <a:lvl9pPr>
              <a:defRPr sz="13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682" y="1385888"/>
            <a:ext cx="2995259" cy="2567528"/>
          </a:xfrm>
        </p:spPr>
        <p:txBody>
          <a:bodyPr/>
          <a:lstStyle>
            <a:lvl1pPr marL="0" indent="0">
              <a:buNone/>
              <a:defRPr sz="1078"/>
            </a:lvl1pPr>
            <a:lvl2pPr marL="307970" indent="0">
              <a:buNone/>
              <a:defRPr sz="943"/>
            </a:lvl2pPr>
            <a:lvl3pPr marL="615940" indent="0">
              <a:buNone/>
              <a:defRPr sz="808"/>
            </a:lvl3pPr>
            <a:lvl4pPr marL="923910" indent="0">
              <a:buNone/>
              <a:defRPr sz="674"/>
            </a:lvl4pPr>
            <a:lvl5pPr marL="1231880" indent="0">
              <a:buNone/>
              <a:defRPr sz="674"/>
            </a:lvl5pPr>
            <a:lvl6pPr marL="1539850" indent="0">
              <a:buNone/>
              <a:defRPr sz="674"/>
            </a:lvl6pPr>
            <a:lvl7pPr marL="1847820" indent="0">
              <a:buNone/>
              <a:defRPr sz="674"/>
            </a:lvl7pPr>
            <a:lvl8pPr marL="2155789" indent="0">
              <a:buNone/>
              <a:defRPr sz="674"/>
            </a:lvl8pPr>
            <a:lvl9pPr marL="2463759" indent="0">
              <a:buNone/>
              <a:defRPr sz="6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46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682" y="307975"/>
            <a:ext cx="2995259" cy="1077913"/>
          </a:xfrm>
        </p:spPr>
        <p:txBody>
          <a:bodyPr anchor="b"/>
          <a:lstStyle>
            <a:lvl1pPr>
              <a:defRPr sz="21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8132" y="665141"/>
            <a:ext cx="4701480" cy="3282928"/>
          </a:xfrm>
        </p:spPr>
        <p:txBody>
          <a:bodyPr anchor="t"/>
          <a:lstStyle>
            <a:lvl1pPr marL="0" indent="0">
              <a:buNone/>
              <a:defRPr sz="2156"/>
            </a:lvl1pPr>
            <a:lvl2pPr marL="307970" indent="0">
              <a:buNone/>
              <a:defRPr sz="1886"/>
            </a:lvl2pPr>
            <a:lvl3pPr marL="615940" indent="0">
              <a:buNone/>
              <a:defRPr sz="1617"/>
            </a:lvl3pPr>
            <a:lvl4pPr marL="923910" indent="0">
              <a:buNone/>
              <a:defRPr sz="1347"/>
            </a:lvl4pPr>
            <a:lvl5pPr marL="1231880" indent="0">
              <a:buNone/>
              <a:defRPr sz="1347"/>
            </a:lvl5pPr>
            <a:lvl6pPr marL="1539850" indent="0">
              <a:buNone/>
              <a:defRPr sz="1347"/>
            </a:lvl6pPr>
            <a:lvl7pPr marL="1847820" indent="0">
              <a:buNone/>
              <a:defRPr sz="1347"/>
            </a:lvl7pPr>
            <a:lvl8pPr marL="2155789" indent="0">
              <a:buNone/>
              <a:defRPr sz="1347"/>
            </a:lvl8pPr>
            <a:lvl9pPr marL="2463759" indent="0">
              <a:buNone/>
              <a:defRPr sz="134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682" y="1385888"/>
            <a:ext cx="2995259" cy="2567528"/>
          </a:xfrm>
        </p:spPr>
        <p:txBody>
          <a:bodyPr/>
          <a:lstStyle>
            <a:lvl1pPr marL="0" indent="0">
              <a:buNone/>
              <a:defRPr sz="1078"/>
            </a:lvl1pPr>
            <a:lvl2pPr marL="307970" indent="0">
              <a:buNone/>
              <a:defRPr sz="943"/>
            </a:lvl2pPr>
            <a:lvl3pPr marL="615940" indent="0">
              <a:buNone/>
              <a:defRPr sz="808"/>
            </a:lvl3pPr>
            <a:lvl4pPr marL="923910" indent="0">
              <a:buNone/>
              <a:defRPr sz="674"/>
            </a:lvl4pPr>
            <a:lvl5pPr marL="1231880" indent="0">
              <a:buNone/>
              <a:defRPr sz="674"/>
            </a:lvl5pPr>
            <a:lvl6pPr marL="1539850" indent="0">
              <a:buNone/>
              <a:defRPr sz="674"/>
            </a:lvl6pPr>
            <a:lvl7pPr marL="1847820" indent="0">
              <a:buNone/>
              <a:defRPr sz="674"/>
            </a:lvl7pPr>
            <a:lvl8pPr marL="2155789" indent="0">
              <a:buNone/>
              <a:defRPr sz="674"/>
            </a:lvl8pPr>
            <a:lvl9pPr marL="2463759" indent="0">
              <a:buNone/>
              <a:defRPr sz="6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61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8473" y="245953"/>
            <a:ext cx="8009930" cy="892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473" y="1229761"/>
            <a:ext cx="8009930" cy="2931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8473" y="4281708"/>
            <a:ext cx="2089547" cy="2459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E0627-D382-4B2B-B36F-03567F32D3A3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76278" y="4281708"/>
            <a:ext cx="3134320" cy="2459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8855" y="4281708"/>
            <a:ext cx="2089547" cy="2459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B5840-E9A2-42BF-A3C4-C3B02C2DD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13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15940" rtl="0" eaLnBrk="1" latinLnBrk="0" hangingPunct="1">
        <a:lnSpc>
          <a:spcPct val="90000"/>
        </a:lnSpc>
        <a:spcBef>
          <a:spcPct val="0"/>
        </a:spcBef>
        <a:buNone/>
        <a:defRPr sz="29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985" indent="-153985" algn="l" defTabSz="615940" rtl="0" eaLnBrk="1" latinLnBrk="0" hangingPunct="1">
        <a:lnSpc>
          <a:spcPct val="90000"/>
        </a:lnSpc>
        <a:spcBef>
          <a:spcPts val="674"/>
        </a:spcBef>
        <a:buFont typeface="Arial" panose="020B0604020202020204" pitchFamily="34" charset="0"/>
        <a:buChar char="•"/>
        <a:defRPr sz="1886" kern="1200">
          <a:solidFill>
            <a:schemeClr val="tx1"/>
          </a:solidFill>
          <a:latin typeface="+mn-lt"/>
          <a:ea typeface="+mn-ea"/>
          <a:cs typeface="+mn-cs"/>
        </a:defRPr>
      </a:lvl1pPr>
      <a:lvl2pPr marL="461955" indent="-153985" algn="l" defTabSz="615940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617" kern="1200">
          <a:solidFill>
            <a:schemeClr val="tx1"/>
          </a:solidFill>
          <a:latin typeface="+mn-lt"/>
          <a:ea typeface="+mn-ea"/>
          <a:cs typeface="+mn-cs"/>
        </a:defRPr>
      </a:lvl2pPr>
      <a:lvl3pPr marL="769925" indent="-153985" algn="l" defTabSz="615940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77895" indent="-153985" algn="l" defTabSz="615940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4pPr>
      <a:lvl5pPr marL="1385865" indent="-153985" algn="l" defTabSz="615940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5pPr>
      <a:lvl6pPr marL="1693835" indent="-153985" algn="l" defTabSz="615940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6pPr>
      <a:lvl7pPr marL="2001804" indent="-153985" algn="l" defTabSz="615940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7pPr>
      <a:lvl8pPr marL="2309774" indent="-153985" algn="l" defTabSz="615940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8pPr>
      <a:lvl9pPr marL="2617744" indent="-153985" algn="l" defTabSz="615940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5940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1pPr>
      <a:lvl2pPr marL="307970" algn="l" defTabSz="615940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2pPr>
      <a:lvl3pPr marL="615940" algn="l" defTabSz="615940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3pPr>
      <a:lvl4pPr marL="923910" algn="l" defTabSz="615940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4pPr>
      <a:lvl5pPr marL="1231880" algn="l" defTabSz="615940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5pPr>
      <a:lvl6pPr marL="1539850" algn="l" defTabSz="615940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6pPr>
      <a:lvl7pPr marL="1847820" algn="l" defTabSz="615940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7pPr>
      <a:lvl8pPr marL="2155789" algn="l" defTabSz="615940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8pPr>
      <a:lvl9pPr marL="2463759" algn="l" defTabSz="615940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E18BF4-23F3-4E1A-B2E5-65508BBCE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246063"/>
            <a:ext cx="8010525" cy="892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FDF53-E8AB-483C-BBED-137EEFB9A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175" y="1230313"/>
            <a:ext cx="8010525" cy="2930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32F85-25E4-42E7-9FF8-2CCF21936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8175" y="4281488"/>
            <a:ext cx="2089150" cy="246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7BDD3-E44C-4F8E-9218-69D17D53938E}" type="datetimeFigureOut">
              <a:rPr lang="en-GB" smtClean="0"/>
              <a:t>24/05/2020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A8BE9-5115-4D6F-A4A9-8CAE822949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76575" y="4281488"/>
            <a:ext cx="3133725" cy="246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4C553-701A-4C0C-AAFF-5D0C1F8E3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9550" y="4281488"/>
            <a:ext cx="2089150" cy="246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ADC25-2261-464B-9667-E0F094C50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8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773247" y="909428"/>
            <a:ext cx="79343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Chest pain plus other symptoms (headache/limb weakness) think </a:t>
            </a:r>
          </a:p>
          <a:p>
            <a:pPr algn="ctr"/>
            <a:r>
              <a:rPr lang="en-GB" sz="4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Aortic Dissection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AB6C04-14C8-427A-A588-7C87DB679C6B}"/>
              </a:ext>
            </a:extLst>
          </p:cNvPr>
          <p:cNvSpPr txBox="1"/>
          <p:nvPr/>
        </p:nvSpPr>
        <p:spPr>
          <a:xfrm>
            <a:off x="0" y="4373404"/>
            <a:ext cx="18156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thinkaorta.org</a:t>
            </a:r>
          </a:p>
        </p:txBody>
      </p:sp>
    </p:spTree>
    <p:extLst>
      <p:ext uri="{BB962C8B-B14F-4D97-AF65-F5344CB8AC3E}">
        <p14:creationId xmlns:p14="http://schemas.microsoft.com/office/powerpoint/2010/main" val="1526257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-47150" y="1771203"/>
            <a:ext cx="9381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COVID-19 can cause raised troponin for lots of reasons – think ACS first then ?myocarditis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6CA7BB-B592-4D38-9B47-69B7E5A52270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ww.stemlynsblog.org/covid-19-and-the-heart-st-emlyns/</a:t>
            </a:r>
          </a:p>
        </p:txBody>
      </p:sp>
    </p:spTree>
    <p:extLst>
      <p:ext uri="{BB962C8B-B14F-4D97-AF65-F5344CB8AC3E}">
        <p14:creationId xmlns:p14="http://schemas.microsoft.com/office/powerpoint/2010/main" val="2334903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5232" y="540097"/>
            <a:ext cx="86764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Top Five Causes of Shortness of breath to rule out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Asthma / COPD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Acute LVF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Pnuemothorax</a:t>
            </a:r>
            <a:endParaRPr lang="en-GB" sz="3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Pneumonia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A5E026-0E4C-4AB3-BE23-28AE645D4A1C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www.stemlynsblog.org/induction-breathless//</a:t>
            </a:r>
          </a:p>
        </p:txBody>
      </p:sp>
    </p:spTree>
    <p:extLst>
      <p:ext uri="{BB962C8B-B14F-4D97-AF65-F5344CB8AC3E}">
        <p14:creationId xmlns:p14="http://schemas.microsoft.com/office/powerpoint/2010/main" val="2272150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-429110" y="1925091"/>
            <a:ext cx="101450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Constipation is </a:t>
            </a:r>
            <a:r>
              <a:rPr lang="en-GB" sz="4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not</a:t>
            </a:r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 diagnosis</a:t>
            </a:r>
          </a:p>
        </p:txBody>
      </p:sp>
    </p:spTree>
    <p:extLst>
      <p:ext uri="{BB962C8B-B14F-4D97-AF65-F5344CB8AC3E}">
        <p14:creationId xmlns:p14="http://schemas.microsoft.com/office/powerpoint/2010/main" val="2362138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-198224" y="1925091"/>
            <a:ext cx="96833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Mechanical fall is </a:t>
            </a:r>
            <a:r>
              <a:rPr lang="en-GB" sz="4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not</a:t>
            </a:r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 diagnosis</a:t>
            </a:r>
          </a:p>
        </p:txBody>
      </p:sp>
    </p:spTree>
    <p:extLst>
      <p:ext uri="{BB962C8B-B14F-4D97-AF65-F5344CB8AC3E}">
        <p14:creationId xmlns:p14="http://schemas.microsoft.com/office/powerpoint/2010/main" val="350724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492564" y="1925091"/>
            <a:ext cx="8301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Anxiety is </a:t>
            </a:r>
            <a:r>
              <a:rPr lang="en-GB" sz="4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not</a:t>
            </a:r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 ED diagnosis</a:t>
            </a:r>
          </a:p>
        </p:txBody>
      </p:sp>
    </p:spTree>
    <p:extLst>
      <p:ext uri="{BB962C8B-B14F-4D97-AF65-F5344CB8AC3E}">
        <p14:creationId xmlns:p14="http://schemas.microsoft.com/office/powerpoint/2010/main" val="3965828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878651"/>
            <a:ext cx="86717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Always consider four treatments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Oxygen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Analgesia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Fluids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Antibiotics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A80ECD-BF01-4178-BEFE-8CB662B5653E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wwww.stemlynsblog.org/induction-introduction/</a:t>
            </a:r>
          </a:p>
        </p:txBody>
      </p:sp>
    </p:spTree>
    <p:extLst>
      <p:ext uri="{BB962C8B-B14F-4D97-AF65-F5344CB8AC3E}">
        <p14:creationId xmlns:p14="http://schemas.microsoft.com/office/powerpoint/2010/main" val="672037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540097"/>
            <a:ext cx="86717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Sepsis Six</a:t>
            </a: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Oxygen (to </a:t>
            </a:r>
            <a:r>
              <a:rPr lang="en-GB" sz="30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sats</a:t>
            </a:r>
            <a:r>
              <a:rPr lang="en-GB" sz="3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of 94%)</a:t>
            </a: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Take blood cultures and consider source control</a:t>
            </a: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antibiotics</a:t>
            </a: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Measure lactate</a:t>
            </a: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intravenous fluids</a:t>
            </a: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Insert urinary catheter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0756B-8ACF-4FB7-A4F1-742407448840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www.rcem.ac.uk/docs/Sepsis/Sepsis%20Toolkit.pdf</a:t>
            </a:r>
          </a:p>
        </p:txBody>
      </p:sp>
    </p:spTree>
    <p:extLst>
      <p:ext uri="{BB962C8B-B14F-4D97-AF65-F5344CB8AC3E}">
        <p14:creationId xmlns:p14="http://schemas.microsoft.com/office/powerpoint/2010/main" val="916810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878651"/>
            <a:ext cx="86717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Check “triage” ECGs carefully for 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ST elevation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ST depression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</a:t>
            </a:r>
            <a:r>
              <a:rPr lang="en-GB" sz="3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arrthymia</a:t>
            </a:r>
            <a:endParaRPr lang="en-GB" sz="3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en-GB" sz="36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act on abnormalities</a:t>
            </a:r>
          </a:p>
        </p:txBody>
      </p:sp>
    </p:spTree>
    <p:extLst>
      <p:ext uri="{BB962C8B-B14F-4D97-AF65-F5344CB8AC3E}">
        <p14:creationId xmlns:p14="http://schemas.microsoft.com/office/powerpoint/2010/main" val="1403548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1032539"/>
            <a:ext cx="86717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Syncope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Cerebral perfusion pressure </a:t>
            </a:r>
          </a:p>
          <a:p>
            <a:pPr algn="ctr"/>
            <a:r>
              <a:rPr lang="en-GB" sz="7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sym typeface="Symbol" panose="05050102010706020507" pitchFamily="18" charset="2"/>
              </a:rPr>
              <a:t></a:t>
            </a:r>
            <a:r>
              <a:rPr lang="en-GB" sz="6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sym typeface="Symbol" panose="05050102010706020507" pitchFamily="18" charset="2"/>
              </a:rPr>
              <a:t> HR x SV x SVR</a:t>
            </a:r>
            <a:endParaRPr lang="en-GB" sz="60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334E86-7A80-45B8-8E57-141043D92C2A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www.stemlynsblog.org/induction-syncope/</a:t>
            </a:r>
          </a:p>
        </p:txBody>
      </p:sp>
    </p:spTree>
    <p:extLst>
      <p:ext uri="{BB962C8B-B14F-4D97-AF65-F5344CB8AC3E}">
        <p14:creationId xmlns:p14="http://schemas.microsoft.com/office/powerpoint/2010/main" val="3421270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1709647"/>
            <a:ext cx="8671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Blood tests rarely make a difference to whether the patient needs admission</a:t>
            </a:r>
          </a:p>
        </p:txBody>
      </p:sp>
    </p:spTree>
    <p:extLst>
      <p:ext uri="{BB962C8B-B14F-4D97-AF65-F5344CB8AC3E}">
        <p14:creationId xmlns:p14="http://schemas.microsoft.com/office/powerpoint/2010/main" val="225409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678055" y="786318"/>
            <a:ext cx="79307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Top Five Causes of Chest pain to rule out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Aortic dissection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Pnuemothorax</a:t>
            </a:r>
            <a:endParaRPr lang="en-GB" sz="3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Pneumonia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C23919-3952-4911-898D-9CB15AC302CC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www.stemlynsblog.org/induction-chest-pain/</a:t>
            </a:r>
          </a:p>
        </p:txBody>
      </p:sp>
    </p:spTree>
    <p:extLst>
      <p:ext uri="{BB962C8B-B14F-4D97-AF65-F5344CB8AC3E}">
        <p14:creationId xmlns:p14="http://schemas.microsoft.com/office/powerpoint/2010/main" val="4038247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1709647"/>
            <a:ext cx="8671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If a patient has a positive high sensitivity troponin consider </a:t>
            </a:r>
            <a:r>
              <a:rPr lang="en-GB" sz="3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all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possible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D471CC-9F33-4C6D-A212-70BFCD28961E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www.stemlynsblog.org/cardiac-troponin-basics-st-emlyns/</a:t>
            </a:r>
          </a:p>
        </p:txBody>
      </p:sp>
    </p:spTree>
    <p:extLst>
      <p:ext uri="{BB962C8B-B14F-4D97-AF65-F5344CB8AC3E}">
        <p14:creationId xmlns:p14="http://schemas.microsoft.com/office/powerpoint/2010/main" val="3998619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-53542" y="1986646"/>
            <a:ext cx="9340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Always check the pre hospital vital signs</a:t>
            </a:r>
          </a:p>
        </p:txBody>
      </p:sp>
    </p:spTree>
    <p:extLst>
      <p:ext uri="{BB962C8B-B14F-4D97-AF65-F5344CB8AC3E}">
        <p14:creationId xmlns:p14="http://schemas.microsoft.com/office/powerpoint/2010/main" val="27820350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1894313"/>
            <a:ext cx="8671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Anion Gap  = Na</a:t>
            </a:r>
            <a:r>
              <a:rPr lang="en-GB" sz="4800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+</a:t>
            </a:r>
            <a:r>
              <a:rPr lang="en-GB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-(Cl</a:t>
            </a:r>
            <a:r>
              <a:rPr lang="en-GB" sz="4800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</a:t>
            </a:r>
            <a:r>
              <a:rPr lang="en-GB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-HCO</a:t>
            </a:r>
            <a:r>
              <a:rPr lang="en-GB" sz="4800" baseline="-25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  <a:r>
              <a:rPr lang="en-GB" sz="4800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</a:t>
            </a:r>
            <a:r>
              <a:rPr lang="en-GB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3852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415946"/>
            <a:ext cx="8671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Potential causes of raised anion acidosis</a:t>
            </a:r>
          </a:p>
          <a:p>
            <a:pPr algn="ctr"/>
            <a:endParaRPr lang="en-GB" sz="36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2B7A01D8-22F4-4E28-B843-C4AF8EAA6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92425"/>
              </p:ext>
            </p:extLst>
          </p:nvPr>
        </p:nvGraphicFramePr>
        <p:xfrm>
          <a:off x="390700" y="1516777"/>
          <a:ext cx="8671729" cy="225036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847586">
                  <a:extLst>
                    <a:ext uri="{9D8B030D-6E8A-4147-A177-3AD203B41FA5}">
                      <a16:colId xmlns:a16="http://schemas.microsoft.com/office/drawing/2014/main" val="1277673045"/>
                    </a:ext>
                  </a:extLst>
                </a:gridCol>
                <a:gridCol w="1042991">
                  <a:extLst>
                    <a:ext uri="{9D8B030D-6E8A-4147-A177-3AD203B41FA5}">
                      <a16:colId xmlns:a16="http://schemas.microsoft.com/office/drawing/2014/main" val="4156650974"/>
                    </a:ext>
                  </a:extLst>
                </a:gridCol>
                <a:gridCol w="1231723">
                  <a:extLst>
                    <a:ext uri="{9D8B030D-6E8A-4147-A177-3AD203B41FA5}">
                      <a16:colId xmlns:a16="http://schemas.microsoft.com/office/drawing/2014/main" val="3098113826"/>
                    </a:ext>
                  </a:extLst>
                </a:gridCol>
                <a:gridCol w="1658852">
                  <a:extLst>
                    <a:ext uri="{9D8B030D-6E8A-4147-A177-3AD203B41FA5}">
                      <a16:colId xmlns:a16="http://schemas.microsoft.com/office/drawing/2014/main" val="2366145912"/>
                    </a:ext>
                  </a:extLst>
                </a:gridCol>
                <a:gridCol w="615862">
                  <a:extLst>
                    <a:ext uri="{9D8B030D-6E8A-4147-A177-3AD203B41FA5}">
                      <a16:colId xmlns:a16="http://schemas.microsoft.com/office/drawing/2014/main" val="2866172289"/>
                    </a:ext>
                  </a:extLst>
                </a:gridCol>
                <a:gridCol w="2274715">
                  <a:extLst>
                    <a:ext uri="{9D8B030D-6E8A-4147-A177-3AD203B41FA5}">
                      <a16:colId xmlns:a16="http://schemas.microsoft.com/office/drawing/2014/main" val="3364374665"/>
                    </a:ext>
                  </a:extLst>
                </a:gridCol>
              </a:tblGrid>
              <a:tr h="1073251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CO / Cyanide</a:t>
                      </a:r>
                    </a:p>
                    <a:p>
                      <a:pPr algn="ctr"/>
                      <a:endParaRPr lang="en-GB" sz="2800" b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28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159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Alcoholic ketoacidosis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28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Toluene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28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082981"/>
                  </a:ext>
                </a:extLst>
              </a:tr>
              <a:tr h="588557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Methanol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Uraemia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DKA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Paraldehyde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716047"/>
                  </a:ext>
                </a:extLst>
              </a:tr>
              <a:tr h="588557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Isoniazid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Lactate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Ethanol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Salicylates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519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125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1586537"/>
            <a:ext cx="86717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Older patient with syncope? </a:t>
            </a:r>
          </a:p>
          <a:p>
            <a:pPr algn="ctr"/>
            <a:r>
              <a:rPr lang="en-GB" sz="4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Think</a:t>
            </a:r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GB" sz="4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AAA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7786A4-69FD-4E8D-8831-157C4B0BAF4B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thinkaorta.org/</a:t>
            </a:r>
          </a:p>
        </p:txBody>
      </p:sp>
    </p:spTree>
    <p:extLst>
      <p:ext uri="{BB962C8B-B14F-4D97-AF65-F5344CB8AC3E}">
        <p14:creationId xmlns:p14="http://schemas.microsoft.com/office/powerpoint/2010/main" val="674401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478541"/>
            <a:ext cx="867173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Red Flags in Back Pain: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Age &lt;19 or &gt;55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Associated weight loss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Known cancer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Night sweats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?Cauda – altered sensation, disturbance of bladder/bowel function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C2E789-7CE4-4EF3-8F3B-25CA57615F8F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www.stemlynsblog.org/back-to-basics-back-pain-in-the-ed/</a:t>
            </a:r>
          </a:p>
        </p:txBody>
      </p:sp>
    </p:spTree>
    <p:extLst>
      <p:ext uri="{BB962C8B-B14F-4D97-AF65-F5344CB8AC3E}">
        <p14:creationId xmlns:p14="http://schemas.microsoft.com/office/powerpoint/2010/main" val="42370179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588903" y="1032539"/>
            <a:ext cx="81090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&gt;65 and symptoms of lower UTI? – </a:t>
            </a:r>
          </a:p>
          <a:p>
            <a:pPr algn="ctr"/>
            <a:r>
              <a:rPr lang="en-GB" sz="40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 NOT dip the urine </a:t>
            </a:r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 send for MC&amp;S and start antibiotics according to Trust guidance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F9BC2A-C133-497F-989C-49916E3BE5EE}"/>
              </a:ext>
            </a:extLst>
          </p:cNvPr>
          <p:cNvSpPr txBox="1"/>
          <p:nvPr/>
        </p:nvSpPr>
        <p:spPr>
          <a:xfrm>
            <a:off x="0" y="4373404"/>
            <a:ext cx="51524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https://www.nice.org.uk/guidance/ng109/chapter/Recommendations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095496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7571" y="724762"/>
            <a:ext cx="86717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Red Flags in Vertigo: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Acute onset not provoked by movement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Headache or other neuro symptom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Hearing loss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Worsening symptoms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Risk factors for cerebrovascular disease</a:t>
            </a:r>
          </a:p>
        </p:txBody>
      </p:sp>
    </p:spTree>
    <p:extLst>
      <p:ext uri="{BB962C8B-B14F-4D97-AF65-F5344CB8AC3E}">
        <p14:creationId xmlns:p14="http://schemas.microsoft.com/office/powerpoint/2010/main" val="2670342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43380" y="1709647"/>
            <a:ext cx="9200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examine the hip joint in patients with knee pain (and vice versa)</a:t>
            </a:r>
          </a:p>
        </p:txBody>
      </p:sp>
    </p:spTree>
    <p:extLst>
      <p:ext uri="{BB962C8B-B14F-4D97-AF65-F5344CB8AC3E}">
        <p14:creationId xmlns:p14="http://schemas.microsoft.com/office/powerpoint/2010/main" val="41651882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95335" y="1648092"/>
            <a:ext cx="90962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If a patient requires multiple naloxone boluses consider an infusion</a:t>
            </a:r>
            <a:endParaRPr lang="en-GB" sz="3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24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589783" y="1155650"/>
            <a:ext cx="86970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Two high sensitivity troponins below the 99</a:t>
            </a:r>
            <a:r>
              <a:rPr lang="en-GB" sz="3600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Centile (cut-off) and a normal ECG and the patient is very unlikely to have ACS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C5F33B-3F2D-4AF7-8115-2EFC0108656F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www.stemlynsblog.org/jc-are-we-fully-loded/</a:t>
            </a:r>
          </a:p>
        </p:txBody>
      </p:sp>
    </p:spTree>
    <p:extLst>
      <p:ext uri="{BB962C8B-B14F-4D97-AF65-F5344CB8AC3E}">
        <p14:creationId xmlns:p14="http://schemas.microsoft.com/office/powerpoint/2010/main" val="38153650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153784" y="1971258"/>
            <a:ext cx="897930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Diarrhoea is a symptom </a:t>
            </a:r>
            <a:r>
              <a:rPr lang="en-GB" sz="38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not</a:t>
            </a:r>
            <a:r>
              <a:rPr lang="en-GB" sz="3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 diagnosis</a:t>
            </a:r>
          </a:p>
        </p:txBody>
      </p:sp>
    </p:spTree>
    <p:extLst>
      <p:ext uri="{BB962C8B-B14F-4D97-AF65-F5344CB8AC3E}">
        <p14:creationId xmlns:p14="http://schemas.microsoft.com/office/powerpoint/2010/main" val="26845611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00284" y="1648092"/>
            <a:ext cx="88863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If doing an ABG – </a:t>
            </a:r>
          </a:p>
          <a:p>
            <a:pPr algn="ctr"/>
            <a:r>
              <a:rPr lang="en-GB" sz="40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lignocaine </a:t>
            </a:r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(they hurt!)</a:t>
            </a:r>
            <a:endParaRPr lang="en-GB" sz="3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CC03C8-7FE7-470B-86A4-341455C42A58}"/>
              </a:ext>
            </a:extLst>
          </p:cNvPr>
          <p:cNvSpPr txBox="1"/>
          <p:nvPr/>
        </p:nvSpPr>
        <p:spPr>
          <a:xfrm>
            <a:off x="0" y="4373404"/>
            <a:ext cx="49139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www.stemlynsblog.org/self-experimentation-medical-education-la-abgs/</a:t>
            </a:r>
          </a:p>
        </p:txBody>
      </p:sp>
    </p:spTree>
    <p:extLst>
      <p:ext uri="{BB962C8B-B14F-4D97-AF65-F5344CB8AC3E}">
        <p14:creationId xmlns:p14="http://schemas.microsoft.com/office/powerpoint/2010/main" val="5021002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30584" y="724762"/>
            <a:ext cx="862570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If a previously ambulant patient is discharged and needs a wheelchair: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can they no longer mobilise?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Have we missed something?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will they manage at home?</a:t>
            </a:r>
            <a:endParaRPr lang="en-GB" sz="3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9140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1504" y="724762"/>
            <a:ext cx="886386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Criteria for </a:t>
            </a:r>
            <a:r>
              <a:rPr lang="en-GB" sz="40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DKA</a:t>
            </a:r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Diabetes – Blood glucose&gt;11 or a history of DM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Ketones: &gt;3mmol/l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Acidosis: pH 7.3 or bicarbonate &gt;15</a:t>
            </a:r>
          </a:p>
        </p:txBody>
      </p:sp>
    </p:spTree>
    <p:extLst>
      <p:ext uri="{BB962C8B-B14F-4D97-AF65-F5344CB8AC3E}">
        <p14:creationId xmlns:p14="http://schemas.microsoft.com/office/powerpoint/2010/main" val="2927288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-154049" y="1340316"/>
            <a:ext cx="95949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Patients being discharged after an asthma exacerbation should be seen by their GP/asthma nurse within two days</a:t>
            </a:r>
            <a:endParaRPr lang="en-GB" sz="3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7C43AF-6E63-48CC-9A3D-2127B337A837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brit-thoracic.org.uk/quality-improvement/guidelines/asthma/</a:t>
            </a:r>
          </a:p>
        </p:txBody>
      </p:sp>
    </p:spTree>
    <p:extLst>
      <p:ext uri="{BB962C8B-B14F-4D97-AF65-F5344CB8AC3E}">
        <p14:creationId xmlns:p14="http://schemas.microsoft.com/office/powerpoint/2010/main" val="22879041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494967" y="447764"/>
            <a:ext cx="829693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Signs of Life Threatening Asthma: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Silent chest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Cyanosis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Poor respiratory effort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Hypotension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Exhaustion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Altered conscious level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Arrthythmia</a:t>
            </a:r>
            <a:endParaRPr lang="en-GB" sz="2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B0DD06-DDBB-41E3-BA17-660936B3B6C2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brit-thoracic.org.uk/quality-improvement/guidelines/asthma/</a:t>
            </a:r>
          </a:p>
        </p:txBody>
      </p:sp>
    </p:spTree>
    <p:extLst>
      <p:ext uri="{BB962C8B-B14F-4D97-AF65-F5344CB8AC3E}">
        <p14:creationId xmlns:p14="http://schemas.microsoft.com/office/powerpoint/2010/main" val="27078561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063317"/>
            <a:ext cx="885139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Signs of acute severe asthma: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SpO2 &lt;92%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PEFR 33-50% best or predicted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Heart rate &gt;110/min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Resp</a:t>
            </a: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rate &gt;25/min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Unable to complete sentences in one breath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C31CDC-DC8B-4EC4-BFE2-E9F2A1C2F5DF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brit-thoracic.org.uk/quality-improvement/guidelines/asthma/</a:t>
            </a:r>
          </a:p>
        </p:txBody>
      </p:sp>
    </p:spTree>
    <p:extLst>
      <p:ext uri="{BB962C8B-B14F-4D97-AF65-F5344CB8AC3E}">
        <p14:creationId xmlns:p14="http://schemas.microsoft.com/office/powerpoint/2010/main" val="18884287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709647"/>
            <a:ext cx="8851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steroids in adequate doses in all episodes of acute asthma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9E109B-1C82-49B8-8E98-2A616AF2BCB4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brit-thoracic.org.uk/quality-improvement/guidelines/asthma/</a:t>
            </a:r>
          </a:p>
        </p:txBody>
      </p:sp>
    </p:spTree>
    <p:extLst>
      <p:ext uri="{BB962C8B-B14F-4D97-AF65-F5344CB8AC3E}">
        <p14:creationId xmlns:p14="http://schemas.microsoft.com/office/powerpoint/2010/main" val="30078220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432649"/>
            <a:ext cx="88513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Consider a dose of iv magnesium in all episodes of acute asthma (where no good response to initial treatment)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59528F-E0A6-44B9-B6E1-C67CAF970B99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brit-thoracic.org.uk/quality-improvement/guidelines/asthma/</a:t>
            </a:r>
          </a:p>
        </p:txBody>
      </p:sp>
    </p:spTree>
    <p:extLst>
      <p:ext uri="{BB962C8B-B14F-4D97-AF65-F5344CB8AC3E}">
        <p14:creationId xmlns:p14="http://schemas.microsoft.com/office/powerpoint/2010/main" val="11193942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709647"/>
            <a:ext cx="8851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All non-shocked children with DKA should get a 10ml/kg bolus over 60 minutes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084A86-82C9-4BAF-BE8C-BE80A653969C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www.stemlynsblog.org/d-k-hooray-new-paeds-dka-guidelines/</a:t>
            </a:r>
          </a:p>
        </p:txBody>
      </p:sp>
    </p:spTree>
    <p:extLst>
      <p:ext uri="{BB962C8B-B14F-4D97-AF65-F5344CB8AC3E}">
        <p14:creationId xmlns:p14="http://schemas.microsoft.com/office/powerpoint/2010/main" val="6089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306324" y="1155650"/>
            <a:ext cx="8512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Three Immediate Considerations: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Does your patient need </a:t>
            </a:r>
            <a:r>
              <a:rPr lang="en-GB" sz="3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resuscitation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Does your patient need </a:t>
            </a:r>
            <a:r>
              <a:rPr lang="en-GB" sz="3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pain relief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Does your patient need </a:t>
            </a:r>
            <a:r>
              <a:rPr lang="en-GB" sz="3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admission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931883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18180" y="1709647"/>
            <a:ext cx="9268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DOACs can be used as interim anticoagulation pending diagnosis of ?VTE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A446DB-8586-462B-AF69-B68B9A761FFE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www.stemlynsblog.org/nice-guidelines-vte/</a:t>
            </a:r>
          </a:p>
        </p:txBody>
      </p:sp>
    </p:spTree>
    <p:extLst>
      <p:ext uri="{BB962C8B-B14F-4D97-AF65-F5344CB8AC3E}">
        <p14:creationId xmlns:p14="http://schemas.microsoft.com/office/powerpoint/2010/main" val="9272719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709647"/>
            <a:ext cx="8851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Suspected Variceal bleeding – give </a:t>
            </a:r>
            <a:r>
              <a:rPr lang="en-GB" sz="3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Terlipressin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2mg </a:t>
            </a:r>
            <a:r>
              <a:rPr lang="en-GB" sz="3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qds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and antibiotics</a:t>
            </a:r>
          </a:p>
        </p:txBody>
      </p:sp>
    </p:spTree>
    <p:extLst>
      <p:ext uri="{BB962C8B-B14F-4D97-AF65-F5344CB8AC3E}">
        <p14:creationId xmlns:p14="http://schemas.microsoft.com/office/powerpoint/2010/main" val="15261831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709647"/>
            <a:ext cx="8851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Always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document your results (including CXR) in the patient notes</a:t>
            </a:r>
          </a:p>
        </p:txBody>
      </p:sp>
    </p:spTree>
    <p:extLst>
      <p:ext uri="{BB962C8B-B14F-4D97-AF65-F5344CB8AC3E}">
        <p14:creationId xmlns:p14="http://schemas.microsoft.com/office/powerpoint/2010/main" val="22692235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40262" y="1432649"/>
            <a:ext cx="92063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First presentation of foot infection? 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Ask if they have diabetes and check blood glucose</a:t>
            </a:r>
          </a:p>
        </p:txBody>
      </p:sp>
    </p:spTree>
    <p:extLst>
      <p:ext uri="{BB962C8B-B14F-4D97-AF65-F5344CB8AC3E}">
        <p14:creationId xmlns:p14="http://schemas.microsoft.com/office/powerpoint/2010/main" val="8155793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-157165" y="1709647"/>
            <a:ext cx="9601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Prescribing for children? 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Check the dose (using weight based dosing)</a:t>
            </a:r>
          </a:p>
        </p:txBody>
      </p:sp>
    </p:spTree>
    <p:extLst>
      <p:ext uri="{BB962C8B-B14F-4D97-AF65-F5344CB8AC3E}">
        <p14:creationId xmlns:p14="http://schemas.microsoft.com/office/powerpoint/2010/main" val="20030250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524982"/>
            <a:ext cx="88513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Unexplained Severe Pain? </a:t>
            </a:r>
          </a:p>
          <a:p>
            <a:pPr algn="ctr"/>
            <a:r>
              <a:rPr lang="en-GB" sz="60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THINK AORTA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0D421B-71AE-4A8E-906E-6C705F27569C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thinkaorta.org</a:t>
            </a:r>
          </a:p>
        </p:txBody>
      </p:sp>
    </p:spTree>
    <p:extLst>
      <p:ext uri="{BB962C8B-B14F-4D97-AF65-F5344CB8AC3E}">
        <p14:creationId xmlns:p14="http://schemas.microsoft.com/office/powerpoint/2010/main" val="24570640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114297" y="1709647"/>
            <a:ext cx="90582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After a Fascia </a:t>
            </a:r>
            <a:r>
              <a:rPr lang="en-GB" sz="3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Iliaca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Block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document site, side, dose and time of block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0A4959-10F4-43A9-9655-2F2610DFF569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tinyurl.com/RCEMFIB</a:t>
            </a:r>
          </a:p>
        </p:txBody>
      </p:sp>
    </p:spTree>
    <p:extLst>
      <p:ext uri="{BB962C8B-B14F-4D97-AF65-F5344CB8AC3E}">
        <p14:creationId xmlns:p14="http://schemas.microsoft.com/office/powerpoint/2010/main" val="30607316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648092"/>
            <a:ext cx="885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 not stop insulin, antiepileptic or 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anti Parkinson drugs precipitously </a:t>
            </a:r>
          </a:p>
        </p:txBody>
      </p:sp>
    </p:spTree>
    <p:extLst>
      <p:ext uri="{BB962C8B-B14F-4D97-AF65-F5344CB8AC3E}">
        <p14:creationId xmlns:p14="http://schemas.microsoft.com/office/powerpoint/2010/main" val="33723123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648092"/>
            <a:ext cx="885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Always check the patient’s details are correct before taking blood</a:t>
            </a:r>
          </a:p>
        </p:txBody>
      </p:sp>
    </p:spTree>
    <p:extLst>
      <p:ext uri="{BB962C8B-B14F-4D97-AF65-F5344CB8AC3E}">
        <p14:creationId xmlns:p14="http://schemas.microsoft.com/office/powerpoint/2010/main" val="6543302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755814"/>
            <a:ext cx="88513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Adult ALS CPR = 30:2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32C7CD-7B50-4509-AEFB-E03C20BBE539}"/>
              </a:ext>
            </a:extLst>
          </p:cNvPr>
          <p:cNvSpPr txBox="1"/>
          <p:nvPr/>
        </p:nvSpPr>
        <p:spPr>
          <a:xfrm>
            <a:off x="0" y="4373404"/>
            <a:ext cx="54227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https://www.resus.org.uk/resuscitation-guidelines/adult-advanced-life-support/</a:t>
            </a:r>
          </a:p>
        </p:txBody>
      </p:sp>
    </p:spTree>
    <p:extLst>
      <p:ext uri="{BB962C8B-B14F-4D97-AF65-F5344CB8AC3E}">
        <p14:creationId xmlns:p14="http://schemas.microsoft.com/office/powerpoint/2010/main" val="124703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140277" y="1094094"/>
            <a:ext cx="900631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Pain relief</a:t>
            </a: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Mild – Paracetamol/NSAIDs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Moderate – as mild plus </a:t>
            </a:r>
            <a:r>
              <a:rPr lang="en-GB" sz="3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dihydrocodiene</a:t>
            </a:r>
            <a:endParaRPr lang="en-GB" sz="3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Severe – morphine </a:t>
            </a:r>
          </a:p>
        </p:txBody>
      </p:sp>
    </p:spTree>
    <p:extLst>
      <p:ext uri="{BB962C8B-B14F-4D97-AF65-F5344CB8AC3E}">
        <p14:creationId xmlns:p14="http://schemas.microsoft.com/office/powerpoint/2010/main" val="12354229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-51957" y="1986646"/>
            <a:ext cx="9390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Adult ALS – Give adrenaline every 3-5 mins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A16553-9413-4F5C-9E13-1BE23480229D}"/>
              </a:ext>
            </a:extLst>
          </p:cNvPr>
          <p:cNvSpPr txBox="1"/>
          <p:nvPr/>
        </p:nvSpPr>
        <p:spPr>
          <a:xfrm>
            <a:off x="0" y="4373404"/>
            <a:ext cx="54227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https://www.resus.org.uk/resuscitation-guidelines/adult-advanced-life-support/</a:t>
            </a:r>
          </a:p>
        </p:txBody>
      </p:sp>
    </p:spTree>
    <p:extLst>
      <p:ext uri="{BB962C8B-B14F-4D97-AF65-F5344CB8AC3E}">
        <p14:creationId xmlns:p14="http://schemas.microsoft.com/office/powerpoint/2010/main" val="15791105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6907" y="1986646"/>
            <a:ext cx="8853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ALS – Minimise interruptions to CPR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01E150-E623-4A8C-B920-1415CD1135AB}"/>
              </a:ext>
            </a:extLst>
          </p:cNvPr>
          <p:cNvSpPr txBox="1"/>
          <p:nvPr/>
        </p:nvSpPr>
        <p:spPr>
          <a:xfrm>
            <a:off x="0" y="4373404"/>
            <a:ext cx="54227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https://www.resus.org.uk/resuscitation-guidelines/adult-advanced-life-support/</a:t>
            </a:r>
          </a:p>
        </p:txBody>
      </p:sp>
    </p:spTree>
    <p:extLst>
      <p:ext uri="{BB962C8B-B14F-4D97-AF65-F5344CB8AC3E}">
        <p14:creationId xmlns:p14="http://schemas.microsoft.com/office/powerpoint/2010/main" val="41774301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524982"/>
            <a:ext cx="88513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Post cardiac arrest –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Aim for SpO</a:t>
            </a:r>
            <a:r>
              <a:rPr lang="en-GB" sz="4800" baseline="-25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  <a:r>
              <a:rPr lang="en-GB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of 94-98%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C59A16-52CD-4623-8AC9-9D62A2D4F08D}"/>
              </a:ext>
            </a:extLst>
          </p:cNvPr>
          <p:cNvSpPr txBox="1"/>
          <p:nvPr/>
        </p:nvSpPr>
        <p:spPr>
          <a:xfrm>
            <a:off x="0" y="4373404"/>
            <a:ext cx="54227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https://www.resus.org.uk/resuscitation-guidelines/adult-advanced-life-support/</a:t>
            </a:r>
          </a:p>
        </p:txBody>
      </p:sp>
    </p:spTree>
    <p:extLst>
      <p:ext uri="{BB962C8B-B14F-4D97-AF65-F5344CB8AC3E}">
        <p14:creationId xmlns:p14="http://schemas.microsoft.com/office/powerpoint/2010/main" val="14249977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648092"/>
            <a:ext cx="885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CBRN – Removing clothing removes up to 90% of contaminants</a:t>
            </a:r>
          </a:p>
        </p:txBody>
      </p:sp>
    </p:spTree>
    <p:extLst>
      <p:ext uri="{BB962C8B-B14F-4D97-AF65-F5344CB8AC3E}">
        <p14:creationId xmlns:p14="http://schemas.microsoft.com/office/powerpoint/2010/main" val="5704606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648092"/>
            <a:ext cx="885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Measure lactate concentration in cyanide poisoning </a:t>
            </a:r>
          </a:p>
        </p:txBody>
      </p:sp>
    </p:spTree>
    <p:extLst>
      <p:ext uri="{BB962C8B-B14F-4D97-AF65-F5344CB8AC3E}">
        <p14:creationId xmlns:p14="http://schemas.microsoft.com/office/powerpoint/2010/main" val="42244331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185526" y="1986646"/>
            <a:ext cx="8915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“CD” oxygen cylinder contains 340 litres</a:t>
            </a:r>
          </a:p>
        </p:txBody>
      </p:sp>
    </p:spTree>
    <p:extLst>
      <p:ext uri="{BB962C8B-B14F-4D97-AF65-F5344CB8AC3E}">
        <p14:creationId xmlns:p14="http://schemas.microsoft.com/office/powerpoint/2010/main" val="33022957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84240" y="1340316"/>
            <a:ext cx="87183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Using CELOX gauze – apply direct pressure for three minutes after the wound is packed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E7D1E4-1782-444A-9565-647B946F66FC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www.celoxmedical.com/eur/eurfaq/</a:t>
            </a:r>
          </a:p>
        </p:txBody>
      </p:sp>
    </p:spTree>
    <p:extLst>
      <p:ext uri="{BB962C8B-B14F-4D97-AF65-F5344CB8AC3E}">
        <p14:creationId xmlns:p14="http://schemas.microsoft.com/office/powerpoint/2010/main" val="3745383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648092"/>
            <a:ext cx="885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When cooling a burn you may need up to 120 litres of water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D9319D-626F-4229-868C-9EE192881EA5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tinyurl.com/FPHCBurns</a:t>
            </a:r>
          </a:p>
        </p:txBody>
      </p:sp>
    </p:spTree>
    <p:extLst>
      <p:ext uri="{BB962C8B-B14F-4D97-AF65-F5344CB8AC3E}">
        <p14:creationId xmlns:p14="http://schemas.microsoft.com/office/powerpoint/2010/main" val="19130522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648092"/>
            <a:ext cx="885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ideal temperature of water to cool a burn is 12</a:t>
            </a:r>
            <a:r>
              <a:rPr lang="en-GB" sz="4000" baseline="30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</a:t>
            </a:r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A12773-774F-43D8-9E50-693143AF7B29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tinyurl.com/FPHCBurns</a:t>
            </a:r>
          </a:p>
        </p:txBody>
      </p:sp>
    </p:spTree>
    <p:extLst>
      <p:ext uri="{BB962C8B-B14F-4D97-AF65-F5344CB8AC3E}">
        <p14:creationId xmlns:p14="http://schemas.microsoft.com/office/powerpoint/2010/main" val="15086866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648092"/>
            <a:ext cx="885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Using iv paracetamol can reduce the dose of iv morphine required</a:t>
            </a:r>
          </a:p>
        </p:txBody>
      </p:sp>
    </p:spTree>
    <p:extLst>
      <p:ext uri="{BB962C8B-B14F-4D97-AF65-F5344CB8AC3E}">
        <p14:creationId xmlns:p14="http://schemas.microsoft.com/office/powerpoint/2010/main" val="59399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63461" y="1188486"/>
            <a:ext cx="95039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Pain relief:</a:t>
            </a:r>
          </a:p>
          <a:p>
            <a:r>
              <a:rPr lang="en-GB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Morphine is three times more potent than </a:t>
            </a:r>
            <a:r>
              <a:rPr lang="en-GB" sz="28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oramorph</a:t>
            </a:r>
            <a:r>
              <a:rPr lang="en-GB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  <a:p>
            <a:r>
              <a:rPr lang="en-GB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(10mg iv morphine = 30mg </a:t>
            </a:r>
            <a:r>
              <a:rPr lang="en-GB" sz="28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oramorph</a:t>
            </a:r>
            <a:r>
              <a:rPr lang="en-GB" sz="2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0044229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648092"/>
            <a:ext cx="885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“Entonox” is a mix of 50% oxygen and 50% nitrous oxide</a:t>
            </a:r>
          </a:p>
        </p:txBody>
      </p:sp>
    </p:spTree>
    <p:extLst>
      <p:ext uri="{BB962C8B-B14F-4D97-AF65-F5344CB8AC3E}">
        <p14:creationId xmlns:p14="http://schemas.microsoft.com/office/powerpoint/2010/main" val="28445463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17741" y="1648092"/>
            <a:ext cx="8851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Mental Capacity should be assumed to be present</a:t>
            </a:r>
          </a:p>
        </p:txBody>
      </p:sp>
    </p:spTree>
    <p:extLst>
      <p:ext uri="{BB962C8B-B14F-4D97-AF65-F5344CB8AC3E}">
        <p14:creationId xmlns:p14="http://schemas.microsoft.com/office/powerpoint/2010/main" val="26590194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512840" y="1432649"/>
            <a:ext cx="82611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If a patient lacks capacity anything done to them must be deemed to be in their best interest</a:t>
            </a:r>
          </a:p>
        </p:txBody>
      </p:sp>
    </p:spTree>
    <p:extLst>
      <p:ext uri="{BB962C8B-B14F-4D97-AF65-F5344CB8AC3E}">
        <p14:creationId xmlns:p14="http://schemas.microsoft.com/office/powerpoint/2010/main" val="7658485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-17097" y="1386482"/>
            <a:ext cx="932106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Anticholinergic </a:t>
            </a:r>
            <a:r>
              <a:rPr lang="en-GB" sz="38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toxidrome</a:t>
            </a:r>
            <a:r>
              <a:rPr lang="en-GB" sz="3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 “blind as a bat; dry as a bone; full as a flask (retention); red as a beet; mad as a hatter” </a:t>
            </a:r>
          </a:p>
        </p:txBody>
      </p:sp>
    </p:spTree>
    <p:extLst>
      <p:ext uri="{BB962C8B-B14F-4D97-AF65-F5344CB8AC3E}">
        <p14:creationId xmlns:p14="http://schemas.microsoft.com/office/powerpoint/2010/main" val="4196507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458250-FC62-46BB-98E3-A89DB82EE617}"/>
              </a:ext>
            </a:extLst>
          </p:cNvPr>
          <p:cNvGrpSpPr/>
          <p:nvPr/>
        </p:nvGrpSpPr>
        <p:grpSpPr>
          <a:xfrm>
            <a:off x="217741" y="1261179"/>
            <a:ext cx="8851391" cy="2097266"/>
            <a:chOff x="217741" y="1296221"/>
            <a:chExt cx="8851391" cy="2097266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134FC2C-AE5F-42BA-B98D-48A1B869B549}"/>
                </a:ext>
              </a:extLst>
            </p:cNvPr>
            <p:cNvSpPr txBox="1"/>
            <p:nvPr/>
          </p:nvSpPr>
          <p:spPr>
            <a:xfrm>
              <a:off x="217741" y="1296221"/>
              <a:ext cx="88513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Safe triangle for </a:t>
              </a:r>
              <a:r>
                <a:rPr lang="en-GB" sz="4000" dirty="0" err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thorocostomy</a:t>
              </a:r>
              <a:endParaRPr lang="en-GB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pic>
          <p:nvPicPr>
            <p:cNvPr id="3" name="Picture 2" descr="Image result for safe triangle for chest drain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93" t="37681" r="10325" b="19082"/>
            <a:stretch/>
          </p:blipFill>
          <p:spPr bwMode="auto">
            <a:xfrm>
              <a:off x="3034028" y="2004107"/>
              <a:ext cx="3218815" cy="138938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8962610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-137745" y="1755814"/>
            <a:ext cx="95623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Paeds</a:t>
            </a:r>
            <a:r>
              <a:rPr lang="en-GB" sz="6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ALS CPR = 15:2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20DF00-605F-4E13-BB46-6A12D498A115}"/>
              </a:ext>
            </a:extLst>
          </p:cNvPr>
          <p:cNvSpPr txBox="1"/>
          <p:nvPr/>
        </p:nvSpPr>
        <p:spPr>
          <a:xfrm>
            <a:off x="0" y="4373404"/>
            <a:ext cx="5478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https://www.resus.org.uk/resuscitation-guidelines/paediatric-advanced-life-support/</a:t>
            </a:r>
          </a:p>
        </p:txBody>
      </p:sp>
    </p:spTree>
    <p:extLst>
      <p:ext uri="{BB962C8B-B14F-4D97-AF65-F5344CB8AC3E}">
        <p14:creationId xmlns:p14="http://schemas.microsoft.com/office/powerpoint/2010/main" val="20727104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788407" y="878651"/>
            <a:ext cx="77100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solidFill>
                  <a:schemeClr val="bg1"/>
                </a:solidFill>
                <a:latin typeface="Roboto"/>
              </a:rPr>
              <a:t>“4AT” Screening Test for </a:t>
            </a:r>
            <a:r>
              <a:rPr lang="en-AU" sz="3600" dirty="0" err="1">
                <a:solidFill>
                  <a:schemeClr val="bg1"/>
                </a:solidFill>
                <a:latin typeface="Roboto"/>
              </a:rPr>
              <a:t>delerium</a:t>
            </a:r>
            <a:r>
              <a:rPr lang="en-AU" sz="3600" dirty="0">
                <a:solidFill>
                  <a:schemeClr val="bg1"/>
                </a:solidFill>
                <a:latin typeface="Roboto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>
                <a:solidFill>
                  <a:schemeClr val="bg1"/>
                </a:solidFill>
                <a:latin typeface="Roboto"/>
              </a:rPr>
              <a:t>1 Alertness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>
                <a:solidFill>
                  <a:schemeClr val="bg1"/>
                </a:solidFill>
                <a:latin typeface="Roboto"/>
              </a:rPr>
              <a:t>2, AMT4 (age, DOB, place, year)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>
                <a:solidFill>
                  <a:schemeClr val="bg1"/>
                </a:solidFill>
                <a:latin typeface="Roboto"/>
              </a:rPr>
              <a:t>3, Attention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>
                <a:solidFill>
                  <a:schemeClr val="bg1"/>
                </a:solidFill>
                <a:latin typeface="Roboto"/>
              </a:rPr>
              <a:t>4, Acute change</a:t>
            </a:r>
            <a:endParaRPr lang="en-GB" sz="3600" dirty="0">
              <a:solidFill>
                <a:schemeClr val="bg1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583371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07022" y="1925091"/>
            <a:ext cx="8872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Collapse ?cause is </a:t>
            </a:r>
            <a:r>
              <a:rPr lang="en-GB" sz="4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not</a:t>
            </a:r>
            <a:r>
              <a:rPr lang="en-GB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 diagnosis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692343-3B8A-42A7-A646-900E7A03902B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www.stemlynsblog.org/induction-syncope/</a:t>
            </a:r>
          </a:p>
        </p:txBody>
      </p:sp>
    </p:spTree>
    <p:extLst>
      <p:ext uri="{BB962C8B-B14F-4D97-AF65-F5344CB8AC3E}">
        <p14:creationId xmlns:p14="http://schemas.microsoft.com/office/powerpoint/2010/main" val="82208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542405" y="1709647"/>
            <a:ext cx="8202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Female patient between 10 and 60 with abdominal pain – </a:t>
            </a:r>
            <a:r>
              <a:rPr lang="en-GB" sz="3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 a pregnancy test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B6DF8D-0447-4DFA-93F0-D7ECB9A74BB4}"/>
              </a:ext>
            </a:extLst>
          </p:cNvPr>
          <p:cNvSpPr txBox="1"/>
          <p:nvPr/>
        </p:nvSpPr>
        <p:spPr>
          <a:xfrm>
            <a:off x="0" y="4373404"/>
            <a:ext cx="46434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Further reading: www.stemlynsblog.org/problems-early-pregnancy-induction/</a:t>
            </a:r>
          </a:p>
        </p:txBody>
      </p:sp>
    </p:spTree>
    <p:extLst>
      <p:ext uri="{BB962C8B-B14F-4D97-AF65-F5344CB8AC3E}">
        <p14:creationId xmlns:p14="http://schemas.microsoft.com/office/powerpoint/2010/main" val="1292179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134FC2C-AE5F-42BA-B98D-48A1B869B549}"/>
              </a:ext>
            </a:extLst>
          </p:cNvPr>
          <p:cNvSpPr txBox="1"/>
          <p:nvPr/>
        </p:nvSpPr>
        <p:spPr>
          <a:xfrm>
            <a:off x="202569" y="1771203"/>
            <a:ext cx="88817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Ankylosing spondylitis and neck trauma = 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fracture until proven otherwise (bamboo spine)</a:t>
            </a:r>
          </a:p>
        </p:txBody>
      </p:sp>
    </p:spTree>
    <p:extLst>
      <p:ext uri="{BB962C8B-B14F-4D97-AF65-F5344CB8AC3E}">
        <p14:creationId xmlns:p14="http://schemas.microsoft.com/office/powerpoint/2010/main" val="1068093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7842</TotalTime>
  <Words>1421</Words>
  <Application>Microsoft Office PowerPoint</Application>
  <PresentationFormat>Custom</PresentationFormat>
  <Paragraphs>252</Paragraphs>
  <Slides>66</Slides>
  <Notes>66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Arial</vt:lpstr>
      <vt:lpstr>Calibri</vt:lpstr>
      <vt:lpstr>Calibri Light</vt:lpstr>
      <vt:lpstr>Roboto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Beardsell</dc:creator>
  <cp:lastModifiedBy>Iain Beardsell</cp:lastModifiedBy>
  <cp:revision>74</cp:revision>
  <dcterms:created xsi:type="dcterms:W3CDTF">2020-03-27T19:16:22Z</dcterms:created>
  <dcterms:modified xsi:type="dcterms:W3CDTF">2020-05-24T10:48:48Z</dcterms:modified>
</cp:coreProperties>
</file>